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33CC"/>
    <a:srgbClr val="F0FEBE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2.xml"/><Relationship Id="rId18" Type="http://schemas.openxmlformats.org/officeDocument/2006/relationships/slide" Target="slide11.xml"/><Relationship Id="rId3" Type="http://schemas.openxmlformats.org/officeDocument/2006/relationships/image" Target="../media/image4.jpeg"/><Relationship Id="rId7" Type="http://schemas.openxmlformats.org/officeDocument/2006/relationships/slide" Target="slide3.xml"/><Relationship Id="rId12" Type="http://schemas.openxmlformats.org/officeDocument/2006/relationships/slide" Target="slide15.xml"/><Relationship Id="rId17" Type="http://schemas.openxmlformats.org/officeDocument/2006/relationships/slide" Target="slide8.xml"/><Relationship Id="rId2" Type="http://schemas.openxmlformats.org/officeDocument/2006/relationships/image" Target="../media/image3.jpe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5.gif"/><Relationship Id="rId15" Type="http://schemas.openxmlformats.org/officeDocument/2006/relationships/slide" Target="slide10.xml"/><Relationship Id="rId10" Type="http://schemas.openxmlformats.org/officeDocument/2006/relationships/slide" Target="slide14.xml"/><Relationship Id="rId19" Type="http://schemas.openxmlformats.org/officeDocument/2006/relationships/slide" Target="slide1.xml"/><Relationship Id="rId4" Type="http://schemas.openxmlformats.org/officeDocument/2006/relationships/slide" Target="slide16.xml"/><Relationship Id="rId9" Type="http://schemas.openxmlformats.org/officeDocument/2006/relationships/slide" Target="slide6.xml"/><Relationship Id="rId1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pertina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592"/>
            <a:ext cx="9144000" cy="6891184"/>
          </a:xfrm>
          <a:prstGeom prst="rect">
            <a:avLst/>
          </a:prstGeom>
        </p:spPr>
      </p:pic>
      <p:pic>
        <p:nvPicPr>
          <p:cNvPr id="6" name="Immagine 5" descr="PensionatiCisl_scontorn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348880"/>
            <a:ext cx="3149870" cy="1152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0F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L PENSIONAT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72008"/>
            <a:ext cx="4416067" cy="3284984"/>
          </a:xfrm>
          <a:prstGeom prst="rect">
            <a:avLst/>
          </a:prstGeom>
        </p:spPr>
      </p:pic>
      <p:pic>
        <p:nvPicPr>
          <p:cNvPr id="5" name="Immagine 4" descr="RADIOCUNEONO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693" y="321116"/>
            <a:ext cx="3399203" cy="2531820"/>
          </a:xfrm>
          <a:prstGeom prst="rect">
            <a:avLst/>
          </a:prstGeom>
        </p:spPr>
      </p:pic>
      <p:sp>
        <p:nvSpPr>
          <p:cNvPr id="6" name="Freccia in giù 5"/>
          <p:cNvSpPr/>
          <p:nvPr/>
        </p:nvSpPr>
        <p:spPr>
          <a:xfrm>
            <a:off x="3923928" y="764704"/>
            <a:ext cx="648072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051720" y="3068960"/>
            <a:ext cx="3096344" cy="72008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VISIBILITA’</a:t>
            </a:r>
            <a:endParaRPr kumimoji="0" lang="it-IT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3347864" y="3861048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43808" y="202630"/>
            <a:ext cx="3240360" cy="562074"/>
          </a:xfrm>
          <a:solidFill>
            <a:srgbClr val="FFC000"/>
          </a:solidFill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it-IT" sz="3000" b="1" dirty="0" smtClean="0">
                <a:solidFill>
                  <a:srgbClr val="C00000"/>
                </a:solidFill>
                <a:latin typeface="Cambria" pitchFamily="18" charset="0"/>
              </a:rPr>
              <a:t>COMUNICAZIONE</a:t>
            </a:r>
            <a:endParaRPr lang="it-IT" sz="3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Pagina iniziale 10">
            <a:hlinkClick r:id="rId4" action="ppaction://hlinksldjump" highlightClick="1"/>
          </p:cNvPr>
          <p:cNvSpPr/>
          <p:nvPr/>
        </p:nvSpPr>
        <p:spPr>
          <a:xfrm>
            <a:off x="8676456" y="6309320"/>
            <a:ext cx="467544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ngolare in su 12"/>
          <p:cNvSpPr/>
          <p:nvPr/>
        </p:nvSpPr>
        <p:spPr>
          <a:xfrm>
            <a:off x="2915816" y="4869160"/>
            <a:ext cx="5112568" cy="792088"/>
          </a:xfrm>
          <a:prstGeom prst="bentUp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6156176" y="3501008"/>
            <a:ext cx="2808312" cy="1296144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700" b="1" i="1" dirty="0" smtClean="0">
                <a:solidFill>
                  <a:srgbClr val="FFFF00"/>
                </a:solidFill>
                <a:latin typeface="Cambria" pitchFamily="18" charset="0"/>
                <a:ea typeface="+mj-ea"/>
                <a:cs typeface="+mj-cs"/>
              </a:rPr>
              <a:t>Ma non basta! </a:t>
            </a:r>
            <a:r>
              <a:rPr lang="it-IT" sz="2700" b="1" i="1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Dobbiamo saper </a:t>
            </a:r>
            <a:r>
              <a:rPr lang="it-IT" sz="2700" b="1" i="1" dirty="0" smtClean="0">
                <a:solidFill>
                  <a:srgbClr val="FFFF00"/>
                </a:solidFill>
                <a:latin typeface="Cambria" pitchFamily="18" charset="0"/>
                <a:ea typeface="+mj-ea"/>
                <a:cs typeface="+mj-cs"/>
              </a:rPr>
              <a:t>“fare sindacato”</a:t>
            </a:r>
            <a:endParaRPr kumimoji="0" lang="it-IT" sz="27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23528" y="3861048"/>
            <a:ext cx="2808312" cy="280831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i="1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u</a:t>
            </a:r>
            <a:r>
              <a:rPr kumimoji="0" lang="it-IT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na</a:t>
            </a:r>
            <a:r>
              <a:rPr kumimoji="0" lang="it-IT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buona comunicazione aumenta la </a:t>
            </a:r>
            <a:r>
              <a:rPr kumimoji="0" lang="it-IT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visibilità</a:t>
            </a:r>
            <a:r>
              <a:rPr kumimoji="0" lang="it-IT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e</a:t>
            </a:r>
            <a:r>
              <a:rPr kumimoji="0" lang="it-IT" sz="3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rafforza l’</a:t>
            </a:r>
            <a:r>
              <a:rPr kumimoji="0" lang="it-IT" sz="30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identità</a:t>
            </a:r>
            <a:endParaRPr kumimoji="0" lang="it-IT" sz="3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6" name="Immagine 15" descr="logo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149080"/>
            <a:ext cx="2952328" cy="2447326"/>
          </a:xfrm>
          <a:prstGeom prst="rect">
            <a:avLst/>
          </a:prstGeom>
        </p:spPr>
      </p:pic>
      <p:sp>
        <p:nvSpPr>
          <p:cNvPr id="19" name="Freccia curva 18"/>
          <p:cNvSpPr/>
          <p:nvPr/>
        </p:nvSpPr>
        <p:spPr>
          <a:xfrm rot="10800000">
            <a:off x="5796136" y="4797152"/>
            <a:ext cx="3168352" cy="1728192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3923928" y="5589240"/>
            <a:ext cx="1872208" cy="49006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identita’</a:t>
            </a:r>
            <a:endParaRPr kumimoji="0" lang="it-IT" sz="3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gina iniziale 6">
            <a:hlinkClick r:id="rId2" action="ppaction://hlinksldjump" highlightClick="1"/>
          </p:cNvPr>
          <p:cNvSpPr/>
          <p:nvPr/>
        </p:nvSpPr>
        <p:spPr>
          <a:xfrm>
            <a:off x="0" y="6165304"/>
            <a:ext cx="755576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Anteas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69208"/>
            <a:ext cx="1800200" cy="135959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496" y="260648"/>
            <a:ext cx="558011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400" b="1" dirty="0" smtClean="0">
                <a:solidFill>
                  <a:srgbClr val="C00000"/>
                </a:solidFill>
                <a:latin typeface="Cambria" pitchFamily="18" charset="0"/>
              </a:rPr>
              <a:t>WELFARE 2.0</a:t>
            </a:r>
          </a:p>
          <a:p>
            <a:pPr algn="ctr"/>
            <a:r>
              <a:rPr lang="it-IT" sz="5500" b="1" i="1" dirty="0" smtClean="0">
                <a:latin typeface="Cambria" pitchFamily="18" charset="0"/>
              </a:rPr>
              <a:t>noi ci siamo</a:t>
            </a:r>
            <a:endParaRPr lang="it-IT" sz="5500" b="1" i="1" dirty="0">
              <a:latin typeface="Cambria" pitchFamily="18" charset="0"/>
            </a:endParaRPr>
          </a:p>
        </p:txBody>
      </p:sp>
      <p:pic>
        <p:nvPicPr>
          <p:cNvPr id="17" name="Immagine 16" descr="farmaci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26287">
            <a:off x="395536" y="2329537"/>
            <a:ext cx="1952625" cy="1990725"/>
          </a:xfrm>
          <a:prstGeom prst="rect">
            <a:avLst/>
          </a:prstGeom>
        </p:spPr>
      </p:pic>
      <p:pic>
        <p:nvPicPr>
          <p:cNvPr id="18" name="Immagine 17" descr="pand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03047">
            <a:off x="223642" y="2980490"/>
            <a:ext cx="5111552" cy="3456384"/>
          </a:xfrm>
          <a:prstGeom prst="rect">
            <a:avLst/>
          </a:prstGeom>
        </p:spPr>
      </p:pic>
      <p:pic>
        <p:nvPicPr>
          <p:cNvPr id="11" name="Immagine 10" descr="ambulatorio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731855"/>
            <a:ext cx="4860032" cy="615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TA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885238"/>
            <a:ext cx="5508104" cy="30478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552" y="188640"/>
            <a:ext cx="5040560" cy="5386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900" b="1" dirty="0" smtClean="0">
                <a:latin typeface="Cambria" pitchFamily="18" charset="0"/>
              </a:rPr>
              <a:t>RI-DISTRIBUIRE</a:t>
            </a:r>
            <a:r>
              <a:rPr lang="it-IT" sz="2900" b="1" dirty="0" smtClean="0">
                <a:solidFill>
                  <a:srgbClr val="C00000"/>
                </a:solidFill>
                <a:latin typeface="Cambria" pitchFamily="18" charset="0"/>
              </a:rPr>
              <a:t> LE RISORSE</a:t>
            </a:r>
            <a:endParaRPr lang="it-IT" sz="29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3528" y="3861048"/>
            <a:ext cx="5581128" cy="8617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>
                <a:solidFill>
                  <a:srgbClr val="C00000"/>
                </a:solidFill>
                <a:latin typeface="Cambria" pitchFamily="18" charset="0"/>
              </a:rPr>
              <a:t>RIFORMA FISCALE</a:t>
            </a:r>
            <a:endParaRPr lang="it-IT" sz="5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71600" y="5735578"/>
            <a:ext cx="4320480" cy="861774"/>
          </a:xfrm>
          <a:prstGeom prst="rect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500" b="1" i="1" dirty="0" smtClean="0">
                <a:latin typeface="Cambria" pitchFamily="18" charset="0"/>
              </a:rPr>
              <a:t>non bastano le detrazioni                  occorre ritoccare le aliquote</a:t>
            </a:r>
            <a:endParaRPr lang="it-IT" sz="2500" b="1" i="1" dirty="0">
              <a:latin typeface="Cambria" pitchFamily="18" charset="0"/>
            </a:endParaRPr>
          </a:p>
        </p:txBody>
      </p:sp>
      <p:pic>
        <p:nvPicPr>
          <p:cNvPr id="11" name="Immagine 10" descr="in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1112" y="3937992"/>
            <a:ext cx="2731368" cy="2731368"/>
          </a:xfrm>
          <a:prstGeom prst="rect">
            <a:avLst/>
          </a:prstGeom>
        </p:spPr>
      </p:pic>
      <p:sp>
        <p:nvSpPr>
          <p:cNvPr id="12" name="Freccia a destra 11"/>
          <p:cNvSpPr/>
          <p:nvPr/>
        </p:nvSpPr>
        <p:spPr>
          <a:xfrm rot="5400000">
            <a:off x="6588224" y="2420888"/>
            <a:ext cx="194421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156176" y="188640"/>
            <a:ext cx="2664296" cy="8617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  <a:latin typeface="Cambria" pitchFamily="18" charset="0"/>
              </a:rPr>
              <a:t>PREVIDENZA </a:t>
            </a:r>
            <a:r>
              <a:rPr lang="it-IT" sz="2500" b="1" dirty="0" smtClean="0">
                <a:latin typeface="Cambria" pitchFamily="18" charset="0"/>
              </a:rPr>
              <a:t>VS</a:t>
            </a:r>
            <a:r>
              <a:rPr lang="it-IT" sz="2500" b="1" dirty="0" smtClean="0">
                <a:solidFill>
                  <a:srgbClr val="FFC000"/>
                </a:solidFill>
                <a:latin typeface="Cambria" pitchFamily="18" charset="0"/>
              </a:rPr>
              <a:t> </a:t>
            </a:r>
            <a:r>
              <a:rPr lang="it-IT" sz="2500" b="1" dirty="0" smtClean="0">
                <a:solidFill>
                  <a:srgbClr val="C00000"/>
                </a:solidFill>
                <a:latin typeface="Cambria" pitchFamily="18" charset="0"/>
              </a:rPr>
              <a:t>ASSISTENZA</a:t>
            </a:r>
            <a:endParaRPr lang="it-IT" sz="2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868144" y="1268760"/>
            <a:ext cx="3096344" cy="1631216"/>
          </a:xfrm>
          <a:prstGeom prst="rect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>
                <a:solidFill>
                  <a:srgbClr val="C00000"/>
                </a:solidFill>
                <a:latin typeface="Cambria" pitchFamily="18" charset="0"/>
              </a:rPr>
              <a:t>RIFORMA </a:t>
            </a:r>
          </a:p>
          <a:p>
            <a:pPr algn="ctr"/>
            <a:r>
              <a:rPr lang="it-IT" sz="5000" b="1" dirty="0" smtClean="0">
                <a:solidFill>
                  <a:srgbClr val="C00000"/>
                </a:solidFill>
                <a:latin typeface="Cambria" pitchFamily="18" charset="0"/>
              </a:rPr>
              <a:t>INPS</a:t>
            </a:r>
            <a:endParaRPr lang="it-IT" sz="5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" name="Freccia in giù 14"/>
          <p:cNvSpPr/>
          <p:nvPr/>
        </p:nvSpPr>
        <p:spPr>
          <a:xfrm>
            <a:off x="4932040" y="836712"/>
            <a:ext cx="576064" cy="29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5400000">
            <a:off x="2843808" y="5013176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agina iniziale 16">
            <a:hlinkClick r:id="rId4" action="ppaction://hlinksldjump" highlightClick="1"/>
          </p:cNvPr>
          <p:cNvSpPr/>
          <p:nvPr/>
        </p:nvSpPr>
        <p:spPr>
          <a:xfrm>
            <a:off x="0" y="6237312"/>
            <a:ext cx="539552" cy="6206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pensionati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56266" cy="671059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4016" y="181670"/>
            <a:ext cx="49320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700" b="1" u="sng" dirty="0" smtClean="0">
                <a:latin typeface="Cambria" pitchFamily="18" charset="0"/>
              </a:rPr>
              <a:t>I </a:t>
            </a:r>
            <a:r>
              <a:rPr lang="it-IT" sz="3700" b="1" u="sng" dirty="0" smtClean="0">
                <a:solidFill>
                  <a:srgbClr val="C00000"/>
                </a:solidFill>
                <a:latin typeface="Cambria" pitchFamily="18" charset="0"/>
              </a:rPr>
              <a:t>PENSIONATI</a:t>
            </a:r>
            <a:r>
              <a:rPr lang="it-IT" sz="3700" b="1" u="sng" dirty="0" smtClean="0">
                <a:latin typeface="Cambria" pitchFamily="18" charset="0"/>
              </a:rPr>
              <a:t> NON </a:t>
            </a:r>
          </a:p>
          <a:p>
            <a:pPr algn="ctr"/>
            <a:r>
              <a:rPr lang="it-IT" sz="3700" b="1" u="sng" dirty="0" smtClean="0">
                <a:latin typeface="Cambria" pitchFamily="18" charset="0"/>
              </a:rPr>
              <a:t>SONO TUTTI </a:t>
            </a:r>
            <a:r>
              <a:rPr lang="it-IT" sz="3700" b="1" u="sng" dirty="0" smtClean="0">
                <a:solidFill>
                  <a:srgbClr val="C00000"/>
                </a:solidFill>
                <a:latin typeface="Cambria" pitchFamily="18" charset="0"/>
              </a:rPr>
              <a:t>UGUALI</a:t>
            </a:r>
            <a:endParaRPr lang="it-IT" sz="3700" b="1" u="sng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3059832" y="1412776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55576" y="2331457"/>
            <a:ext cx="2880320" cy="11695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latin typeface="Cambria" pitchFamily="18" charset="0"/>
              </a:rPr>
              <a:t>CONTRIBUTI </a:t>
            </a:r>
          </a:p>
          <a:p>
            <a:pPr algn="ctr"/>
            <a:r>
              <a:rPr lang="it-IT" sz="3500" b="1" dirty="0" smtClean="0">
                <a:latin typeface="Cambria" pitchFamily="18" charset="0"/>
              </a:rPr>
              <a:t>VERSATI</a:t>
            </a:r>
            <a:endParaRPr lang="it-IT" sz="3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Pagina iniziale 10">
            <a:hlinkClick r:id="rId3" action="ppaction://hlinksldjump" highlightClick="1"/>
          </p:cNvPr>
          <p:cNvSpPr/>
          <p:nvPr/>
        </p:nvSpPr>
        <p:spPr>
          <a:xfrm>
            <a:off x="8460432" y="6165304"/>
            <a:ext cx="683568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755576" y="1755393"/>
            <a:ext cx="504056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700" b="1" dirty="0" smtClean="0">
                <a:solidFill>
                  <a:srgbClr val="C00000"/>
                </a:solidFill>
                <a:latin typeface="Cambria" pitchFamily="18" charset="0"/>
              </a:rPr>
              <a:t>1</a:t>
            </a:r>
            <a:endParaRPr lang="it-IT" sz="2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55576" y="3627601"/>
            <a:ext cx="504056" cy="504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700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it-IT" sz="2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4203665"/>
            <a:ext cx="4536504" cy="11695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latin typeface="Cambria" pitchFamily="18" charset="0"/>
              </a:rPr>
              <a:t>PATRIMONIO NUCLEO FAMIGLIARE</a:t>
            </a:r>
            <a:endParaRPr lang="it-IT" sz="3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5" name="Immagine 14" descr="isee-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5523816"/>
            <a:ext cx="1728192" cy="114554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6" name="Freccia angolare in su 15"/>
          <p:cNvSpPr/>
          <p:nvPr/>
        </p:nvSpPr>
        <p:spPr>
          <a:xfrm rot="5400000">
            <a:off x="1331640" y="5013176"/>
            <a:ext cx="936104" cy="18002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see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933056"/>
            <a:ext cx="3744416" cy="262520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324544" y="980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  <a:latin typeface="Cambria" pitchFamily="18" charset="0"/>
              </a:rPr>
              <a:t>CONTRATTAZIONE SUL TERRITORIO</a:t>
            </a:r>
            <a:endParaRPr lang="it-IT" sz="4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Immagine 6" descr="cisl cune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7867" y="836712"/>
            <a:ext cx="1950597" cy="720080"/>
          </a:xfrm>
          <a:prstGeom prst="rect">
            <a:avLst/>
          </a:prstGeom>
        </p:spPr>
      </p:pic>
      <p:pic>
        <p:nvPicPr>
          <p:cNvPr id="8" name="Immagine 7" descr="logo per INVIT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764704"/>
            <a:ext cx="1790304" cy="79208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67544" y="2636912"/>
            <a:ext cx="1944216" cy="72008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700" dirty="0" smtClean="0">
                <a:latin typeface="Cambria" pitchFamily="18" charset="0"/>
              </a:rPr>
              <a:t>TARI</a:t>
            </a:r>
            <a:endParaRPr lang="it-IT" sz="3700" dirty="0">
              <a:latin typeface="Cambria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300192" y="2492896"/>
            <a:ext cx="2520280" cy="115212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ADDIZIONALE COMUNALE</a:t>
            </a:r>
            <a:endParaRPr lang="it-IT" sz="3200" dirty="0"/>
          </a:p>
        </p:txBody>
      </p:sp>
      <p:sp>
        <p:nvSpPr>
          <p:cNvPr id="13" name="Freccia curva 12"/>
          <p:cNvSpPr/>
          <p:nvPr/>
        </p:nvSpPr>
        <p:spPr>
          <a:xfrm rot="5400000">
            <a:off x="5922150" y="1322766"/>
            <a:ext cx="1116124" cy="108012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urva 13"/>
          <p:cNvSpPr/>
          <p:nvPr/>
        </p:nvSpPr>
        <p:spPr>
          <a:xfrm>
            <a:off x="1187624" y="1556792"/>
            <a:ext cx="1656184" cy="10081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6" name="Immagine 15" descr="cartin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2780928"/>
            <a:ext cx="5828647" cy="410445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763688" y="4260865"/>
            <a:ext cx="2808312" cy="140038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 smtClean="0">
                <a:solidFill>
                  <a:schemeClr val="bg1"/>
                </a:solidFill>
                <a:latin typeface="Cambria" pitchFamily="18" charset="0"/>
              </a:rPr>
              <a:t>250 sono i Comuni della provincia</a:t>
            </a:r>
            <a:r>
              <a:rPr lang="it-IT" sz="1700" dirty="0" smtClean="0">
                <a:latin typeface="Cambria" pitchFamily="18" charset="0"/>
              </a:rPr>
              <a:t>. Con la contrattazione territoriale abbiamo </a:t>
            </a:r>
            <a:r>
              <a:rPr lang="it-IT" sz="1700" b="1" dirty="0" smtClean="0">
                <a:solidFill>
                  <a:schemeClr val="bg1"/>
                </a:solidFill>
                <a:latin typeface="Cambria" pitchFamily="18" charset="0"/>
              </a:rPr>
              <a:t>raggiunto il 70% della popolazione cuneese</a:t>
            </a:r>
            <a:endParaRPr lang="it-IT" sz="17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Freccia a destra 17"/>
          <p:cNvSpPr/>
          <p:nvPr/>
        </p:nvSpPr>
        <p:spPr>
          <a:xfrm rot="3450811">
            <a:off x="4124143" y="2563405"/>
            <a:ext cx="2566327" cy="384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915816" y="908720"/>
            <a:ext cx="2952328" cy="12241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700" dirty="0" smtClean="0">
                <a:solidFill>
                  <a:srgbClr val="C00000"/>
                </a:solidFill>
                <a:latin typeface="Cambria" pitchFamily="18" charset="0"/>
              </a:rPr>
              <a:t>Fondo di restituzione</a:t>
            </a:r>
            <a:endParaRPr lang="it-IT" sz="37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Pagina iniziale 18">
            <a:hlinkClick r:id="rId6" action="ppaction://hlinksldjump" highlightClick="1"/>
          </p:cNvPr>
          <p:cNvSpPr/>
          <p:nvPr/>
        </p:nvSpPr>
        <p:spPr>
          <a:xfrm>
            <a:off x="0" y="6309320"/>
            <a:ext cx="61156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gina iniziale 5">
            <a:hlinkClick r:id="rId2" action="ppaction://hlinksldjump" highlightClick="1"/>
          </p:cNvPr>
          <p:cNvSpPr/>
          <p:nvPr/>
        </p:nvSpPr>
        <p:spPr>
          <a:xfrm>
            <a:off x="0" y="630932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tal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824536" cy="6363817"/>
          </a:xfrm>
          <a:prstGeom prst="rect">
            <a:avLst/>
          </a:prstGeom>
        </p:spPr>
      </p:pic>
      <p:pic>
        <p:nvPicPr>
          <p:cNvPr id="10" name="Immagine 9" descr="salu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5157192"/>
            <a:ext cx="1543029" cy="151216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2008" y="44624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latin typeface="Cambria" pitchFamily="18" charset="0"/>
              </a:rPr>
              <a:t>IL </a:t>
            </a:r>
            <a:r>
              <a:rPr lang="it-IT" sz="6000" b="1" dirty="0" smtClean="0">
                <a:solidFill>
                  <a:srgbClr val="C00000"/>
                </a:solidFill>
                <a:latin typeface="Cambria" pitchFamily="18" charset="0"/>
              </a:rPr>
              <a:t>DIRITTO ALLA SALUTE</a:t>
            </a:r>
            <a:endParaRPr lang="it-IT" sz="6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44008" y="915978"/>
            <a:ext cx="4320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i="1" dirty="0" smtClean="0">
                <a:latin typeface="Cambria" pitchFamily="18" charset="0"/>
              </a:rPr>
              <a:t>difesa su </a:t>
            </a:r>
            <a:r>
              <a:rPr lang="it-IT" sz="4500" b="1" i="1" dirty="0" smtClean="0">
                <a:solidFill>
                  <a:srgbClr val="C00000"/>
                </a:solidFill>
                <a:latin typeface="Cambria" pitchFamily="18" charset="0"/>
              </a:rPr>
              <a:t>3 livelli </a:t>
            </a:r>
            <a:endParaRPr lang="it-IT" sz="45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2483768" y="1772816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Cambria" pitchFamily="18" charset="0"/>
              </a:rPr>
              <a:t>nazionale</a:t>
            </a:r>
            <a:endParaRPr lang="it-IT" sz="3200" dirty="0">
              <a:latin typeface="Cambria" pitchFamily="18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987824" y="2564904"/>
            <a:ext cx="18722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Cambria" pitchFamily="18" charset="0"/>
              </a:rPr>
              <a:t>regionale</a:t>
            </a:r>
            <a:endParaRPr lang="it-IT" sz="3200" dirty="0">
              <a:latin typeface="Cambria" pitchFamily="18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5940152" y="4509120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latin typeface="Cambria" pitchFamily="18" charset="0"/>
              </a:rPr>
              <a:t>territoriale</a:t>
            </a:r>
            <a:endParaRPr lang="it-IT" sz="3200" dirty="0">
              <a:latin typeface="Cambria" pitchFamily="18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4860032" y="1772816"/>
            <a:ext cx="396044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Cambria" pitchFamily="18" charset="0"/>
              </a:rPr>
              <a:t>abbiamo i</a:t>
            </a:r>
            <a:r>
              <a:rPr lang="it-IT" sz="3200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it-IT" sz="3200" b="1" dirty="0" smtClean="0">
                <a:solidFill>
                  <a:srgbClr val="C00000"/>
                </a:solidFill>
                <a:latin typeface="Cambria" pitchFamily="18" charset="0"/>
              </a:rPr>
              <a:t>nuovi Lea</a:t>
            </a:r>
            <a:endParaRPr lang="it-IT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4932040" y="2564904"/>
            <a:ext cx="3960440" cy="18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Cambria" pitchFamily="18" charset="0"/>
              </a:rPr>
              <a:t>La sanità piemontese </a:t>
            </a:r>
            <a:r>
              <a:rPr lang="it-IT" sz="3200" b="1" dirty="0" smtClean="0">
                <a:solidFill>
                  <a:srgbClr val="C00000"/>
                </a:solidFill>
                <a:latin typeface="Cambria" pitchFamily="18" charset="0"/>
              </a:rPr>
              <a:t>non è più commissariata</a:t>
            </a:r>
            <a:endParaRPr lang="it-IT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572000" y="5112568"/>
            <a:ext cx="4104456" cy="14847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Cambria" pitchFamily="18" charset="0"/>
              </a:rPr>
              <a:t>Serve rilanciare la contrattazione per una </a:t>
            </a:r>
            <a:r>
              <a:rPr lang="it-IT" sz="3200" b="1" dirty="0" smtClean="0">
                <a:solidFill>
                  <a:srgbClr val="C00000"/>
                </a:solidFill>
                <a:latin typeface="Cambria" pitchFamily="18" charset="0"/>
              </a:rPr>
              <a:t>sanità pubblica</a:t>
            </a:r>
            <a:endParaRPr lang="it-IT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9" name="Immagine 18" descr="verdun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689573"/>
            <a:ext cx="2132662" cy="139419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0" name="Ovale 19"/>
          <p:cNvSpPr/>
          <p:nvPr/>
        </p:nvSpPr>
        <p:spPr>
          <a:xfrm>
            <a:off x="539552" y="234888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683568" y="2276872"/>
            <a:ext cx="864096" cy="2616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  <a:latin typeface="Cambria" pitchFamily="18" charset="0"/>
              </a:rPr>
              <a:t>VERDUNO</a:t>
            </a:r>
            <a:endParaRPr lang="it-IT" sz="11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331640" y="1628800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0" dirty="0" smtClean="0">
                <a:latin typeface="Cambria" pitchFamily="18" charset="0"/>
              </a:rPr>
              <a:t>?</a:t>
            </a:r>
            <a:endParaRPr lang="it-IT" sz="10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692696"/>
            <a:ext cx="3096344" cy="720080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it-IT" sz="3500" dirty="0" smtClean="0">
                <a:latin typeface="Cambria" pitchFamily="18" charset="0"/>
              </a:rPr>
              <a:t>SINDACALISTA</a:t>
            </a:r>
            <a:endParaRPr lang="it-IT" sz="3500" dirty="0">
              <a:latin typeface="Cambria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148064" y="332656"/>
            <a:ext cx="2808312" cy="4320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latin typeface="Cambria" pitchFamily="18" charset="0"/>
              </a:rPr>
              <a:t>ma alla fine …</a:t>
            </a:r>
            <a:endParaRPr lang="it-IT" sz="3200" i="1" dirty="0">
              <a:latin typeface="Cambria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267744" y="548680"/>
            <a:ext cx="2448272" cy="1152128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ASPIRANTE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PRETE</a:t>
            </a:r>
            <a:endParaRPr kumimoji="0" lang="it-IT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195736" y="188640"/>
            <a:ext cx="2736304" cy="4320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smtClean="0">
                <a:latin typeface="Cambria" pitchFamily="18" charset="0"/>
              </a:rPr>
              <a:t>tanti anni fa …</a:t>
            </a:r>
            <a:endParaRPr lang="it-IT" sz="3200" i="1" dirty="0">
              <a:latin typeface="Cambria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88024" y="603265"/>
            <a:ext cx="792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b="1" dirty="0" smtClean="0">
                <a:solidFill>
                  <a:srgbClr val="C00000"/>
                </a:solidFill>
                <a:latin typeface="Cambria" pitchFamily="18" charset="0"/>
              </a:rPr>
              <a:t>&amp;</a:t>
            </a:r>
            <a:endParaRPr lang="it-IT" sz="7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9" name="Immagine 8" descr="sindacalis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8940" y="1412776"/>
            <a:ext cx="5988902" cy="5400600"/>
          </a:xfrm>
          <a:prstGeom prst="rect">
            <a:avLst/>
          </a:prstGeom>
        </p:spPr>
      </p:pic>
      <p:sp>
        <p:nvSpPr>
          <p:cNvPr id="10" name="Pagina iniziale 9">
            <a:hlinkClick r:id="rId3" action="ppaction://hlinksldjump" highlightClick="1"/>
          </p:cNvPr>
          <p:cNvSpPr/>
          <p:nvPr/>
        </p:nvSpPr>
        <p:spPr>
          <a:xfrm>
            <a:off x="0" y="6381328"/>
            <a:ext cx="467544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donRinald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356278"/>
            <a:ext cx="3456384" cy="767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20160519_095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877787"/>
            <a:ext cx="9144000" cy="51435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8520" y="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500" b="1" dirty="0" smtClean="0">
                <a:solidFill>
                  <a:schemeClr val="bg1"/>
                </a:solidFill>
                <a:latin typeface="Cambria" pitchFamily="18" charset="0"/>
              </a:rPr>
              <a:t>GRAZIE</a:t>
            </a:r>
            <a:r>
              <a:rPr lang="it-IT" sz="5500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it-IT" sz="5500" i="1" dirty="0" smtClean="0">
                <a:latin typeface="Cambria" pitchFamily="18" charset="0"/>
              </a:rPr>
              <a:t>per l’attenzione …</a:t>
            </a:r>
            <a:endParaRPr lang="it-IT" sz="5500" i="1" dirty="0">
              <a:latin typeface="Cambria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591928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500" i="1" dirty="0" smtClean="0">
                <a:latin typeface="Cambria" pitchFamily="18" charset="0"/>
              </a:rPr>
              <a:t>… e buon </a:t>
            </a:r>
            <a:r>
              <a:rPr lang="it-IT" sz="5500" b="1" dirty="0" smtClean="0">
                <a:solidFill>
                  <a:schemeClr val="bg1"/>
                </a:solidFill>
                <a:latin typeface="Cambria" pitchFamily="18" charset="0"/>
              </a:rPr>
              <a:t>CONGRESSO</a:t>
            </a:r>
            <a:r>
              <a:rPr lang="it-IT" sz="5500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it-IT" sz="5500" i="1" dirty="0" smtClean="0">
                <a:latin typeface="Cambria" pitchFamily="18" charset="0"/>
              </a:rPr>
              <a:t>a tutti!</a:t>
            </a:r>
            <a:endParaRPr lang="it-IT" sz="5500" i="1" dirty="0">
              <a:latin typeface="Cambria" pitchFamily="18" charset="0"/>
            </a:endParaRPr>
          </a:p>
        </p:txBody>
      </p:sp>
      <p:sp>
        <p:nvSpPr>
          <p:cNvPr id="16" name="Pagina iniziale 15">
            <a:hlinkClick r:id="rId3" action="ppaction://hlinksldjump" highlightClick="1"/>
          </p:cNvPr>
          <p:cNvSpPr/>
          <p:nvPr/>
        </p:nvSpPr>
        <p:spPr>
          <a:xfrm>
            <a:off x="216024" y="260648"/>
            <a:ext cx="467544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fond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65192"/>
            <a:ext cx="9180000" cy="1892808"/>
          </a:xfrm>
          <a:prstGeom prst="rect">
            <a:avLst/>
          </a:prstGeom>
        </p:spPr>
      </p:pic>
      <p:pic>
        <p:nvPicPr>
          <p:cNvPr id="5" name="Immagine 4" descr="sfon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73728" cy="5085184"/>
          </a:xfrm>
          <a:prstGeom prst="rect">
            <a:avLst/>
          </a:prstGeom>
        </p:spPr>
      </p:pic>
      <p:pic>
        <p:nvPicPr>
          <p:cNvPr id="4" name="Immagine 3" descr="logo3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350100"/>
            <a:ext cx="3528392" cy="309512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95536" y="493802"/>
            <a:ext cx="2736304" cy="63094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FF0000"/>
                </a:solidFill>
                <a:latin typeface="Cambria" pitchFamily="18" charset="0"/>
                <a:hlinkClick r:id="rId6" action="ppaction://hlinksldjump"/>
              </a:rPr>
              <a:t>POPULISMI</a:t>
            </a:r>
            <a:r>
              <a:rPr lang="it-IT" sz="3500" dirty="0" smtClean="0">
                <a:solidFill>
                  <a:srgbClr val="FF0000"/>
                </a:solidFill>
                <a:hlinkClick r:id="rId6" action="ppaction://hlinksldjump"/>
              </a:rPr>
              <a:t> </a:t>
            </a:r>
            <a:endParaRPr lang="it-IT" sz="3500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00192" y="421794"/>
            <a:ext cx="1944216" cy="630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chemeClr val="bg1"/>
                </a:solidFill>
                <a:latin typeface="Bell MT" pitchFamily="18" charset="0"/>
                <a:hlinkClick r:id="rId7" action="ppaction://hlinksldjump"/>
              </a:rPr>
              <a:t>VALORI</a:t>
            </a:r>
            <a:endParaRPr lang="it-IT" sz="35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88224" y="4310226"/>
            <a:ext cx="2088232" cy="630942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FFC00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hlinkClick r:id="rId8" action="ppaction://hlinksldjump"/>
              </a:rPr>
              <a:t>LAVORO</a:t>
            </a:r>
            <a:endParaRPr lang="it-IT" sz="3500" dirty="0">
              <a:solidFill>
                <a:srgbClr val="FFC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5576" y="6110426"/>
            <a:ext cx="4608512" cy="6309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CC99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9" action="ppaction://hlinksldjump"/>
              </a:rPr>
              <a:t>RAPPRESENTANZA</a:t>
            </a:r>
            <a:endParaRPr lang="it-IT" sz="3500" dirty="0">
              <a:solidFill>
                <a:srgbClr val="CC99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43608" y="1268760"/>
            <a:ext cx="4536504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7030A0"/>
                </a:solidFill>
                <a:latin typeface="Baskerville Old Face" pitchFamily="18" charset="0"/>
                <a:hlinkClick r:id="rId10" action="ppaction://hlinksldjump"/>
              </a:rPr>
              <a:t>CONTRATTAZIONE TERRITORIALE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508104" y="5033208"/>
            <a:ext cx="3024336" cy="1708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chemeClr val="tx2">
                    <a:lumMod val="75000"/>
                  </a:schemeClr>
                </a:solidFill>
                <a:latin typeface="Lucida Sans" pitchFamily="34" charset="0"/>
                <a:hlinkClick r:id="rId11" action="ppaction://hlinksldjump"/>
              </a:rPr>
              <a:t>L’ACCORDO SULLE PENSIONI</a:t>
            </a:r>
            <a:endParaRPr lang="it-IT" sz="3500" dirty="0">
              <a:solidFill>
                <a:schemeClr val="tx2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9552" y="3501008"/>
            <a:ext cx="2016224" cy="1708160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C00000"/>
                </a:solidFill>
                <a:latin typeface="Source Sans Pro Light" pitchFamily="34" charset="0"/>
                <a:ea typeface="Source Sans Pro Light" pitchFamily="34" charset="0"/>
                <a:hlinkClick r:id="rId12" action="ppaction://hlinksldjump"/>
              </a:rPr>
              <a:t>DIRITTO </a:t>
            </a:r>
          </a:p>
          <a:p>
            <a:pPr algn="ctr"/>
            <a:r>
              <a:rPr lang="it-IT" sz="3500" b="1" dirty="0" smtClean="0">
                <a:solidFill>
                  <a:srgbClr val="C00000"/>
                </a:solidFill>
                <a:latin typeface="Source Sans Pro Light" pitchFamily="34" charset="0"/>
                <a:ea typeface="Source Sans Pro Light" pitchFamily="34" charset="0"/>
                <a:hlinkClick r:id="rId12" action="ppaction://hlinksldjump"/>
              </a:rPr>
              <a:t>ALLA </a:t>
            </a:r>
          </a:p>
          <a:p>
            <a:pPr algn="ctr"/>
            <a:r>
              <a:rPr lang="it-IT" sz="3500" b="1" dirty="0" smtClean="0">
                <a:solidFill>
                  <a:srgbClr val="C00000"/>
                </a:solidFill>
                <a:latin typeface="Source Sans Pro Light" pitchFamily="34" charset="0"/>
                <a:ea typeface="Source Sans Pro Light" pitchFamily="34" charset="0"/>
                <a:hlinkClick r:id="rId12" action="ppaction://hlinksldjump"/>
              </a:rPr>
              <a:t>SALUTE</a:t>
            </a:r>
            <a:endParaRPr lang="it-IT" sz="3500" b="1" dirty="0">
              <a:solidFill>
                <a:srgbClr val="C00000"/>
              </a:solidFill>
              <a:latin typeface="Source Sans Pro Light" pitchFamily="34" charset="0"/>
              <a:ea typeface="Source Sans Pro Light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48672" y="2564904"/>
            <a:ext cx="2915816" cy="90794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RIFORMARE</a:t>
            </a:r>
            <a:endParaRPr lang="it-IT" sz="35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79512" y="2798058"/>
            <a:ext cx="2736304" cy="6309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000099"/>
                </a:solidFill>
                <a:latin typeface="Cambria" pitchFamily="18" charset="0"/>
                <a:hlinkClick r:id="rId14" action="ppaction://hlinksldjump"/>
              </a:rPr>
              <a:t>PENSIONATI</a:t>
            </a:r>
            <a:endParaRPr lang="it-IT" sz="3500" dirty="0">
              <a:solidFill>
                <a:srgbClr val="000099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275856" y="476672"/>
            <a:ext cx="2952328" cy="6309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FF0000"/>
                </a:solidFill>
                <a:latin typeface="Droid Sans Georgian" pitchFamily="34" charset="0"/>
                <a:hlinkClick r:id="rId15" action="ppaction://hlinksldjump"/>
              </a:rPr>
              <a:t>IDENTITA’</a:t>
            </a:r>
            <a:endParaRPr lang="it-IT" sz="3500" dirty="0">
              <a:solidFill>
                <a:srgbClr val="FF0000"/>
              </a:solidFill>
              <a:latin typeface="Droid Sans Georgian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7544" y="5318338"/>
            <a:ext cx="3384376" cy="6309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6" action="ppaction://hlinksldjump"/>
              </a:rPr>
              <a:t>PROSSIMITA’</a:t>
            </a:r>
            <a:endParaRPr lang="it-IT" sz="3500" dirty="0">
              <a:solidFill>
                <a:srgbClr val="FF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32648" y="1251337"/>
            <a:ext cx="2411760" cy="1169551"/>
          </a:xfrm>
          <a:prstGeom prst="rect">
            <a:avLst/>
          </a:prstGeom>
          <a:solidFill>
            <a:srgbClr val="F0FE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7" action="ppaction://hlinksldjump"/>
              </a:rPr>
              <a:t>SERVIZI CISL</a:t>
            </a:r>
            <a:endParaRPr lang="it-IT" sz="3500" b="1" dirty="0" smtClean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372200" y="3590146"/>
            <a:ext cx="2411760" cy="63094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 smtClean="0">
                <a:latin typeface="+mj-lt"/>
                <a:hlinkClick r:id="rId18" action="ppaction://hlinksldjump"/>
              </a:rPr>
              <a:t>ANTEAS</a:t>
            </a:r>
            <a:endParaRPr lang="it-IT" sz="3500" b="1" dirty="0" smtClean="0">
              <a:latin typeface="+mj-lt"/>
            </a:endParaRPr>
          </a:p>
        </p:txBody>
      </p:sp>
      <p:sp>
        <p:nvSpPr>
          <p:cNvPr id="21" name="Pagina iniziale 20">
            <a:hlinkClick r:id="rId19" action="ppaction://hlinksldjump" highlightClick="1"/>
          </p:cNvPr>
          <p:cNvSpPr/>
          <p:nvPr/>
        </p:nvSpPr>
        <p:spPr>
          <a:xfrm>
            <a:off x="8532440" y="0"/>
            <a:ext cx="611560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ertolin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340768"/>
            <a:ext cx="3631986" cy="5517232"/>
          </a:xfrm>
          <a:prstGeom prst="rect">
            <a:avLst/>
          </a:prstGeom>
        </p:spPr>
      </p:pic>
      <p:pic>
        <p:nvPicPr>
          <p:cNvPr id="7" name="Immagine 6" descr="NandoPeppegrino_si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308"/>
            <a:ext cx="3995936" cy="53926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it-IT" sz="7700" b="1" dirty="0" smtClean="0">
                <a:solidFill>
                  <a:schemeClr val="bg1"/>
                </a:solidFill>
                <a:latin typeface="Cambria" pitchFamily="18" charset="0"/>
              </a:rPr>
              <a:t>CONFEDERALITA’</a:t>
            </a:r>
            <a:endParaRPr lang="it-IT" sz="77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8" name="Immagine 7" descr="Olocco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1340768"/>
            <a:ext cx="4104456" cy="516429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0" y="4941168"/>
            <a:ext cx="9144000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968552"/>
            <a:ext cx="9144000" cy="177281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10000" b="1" dirty="0" smtClean="0">
                <a:solidFill>
                  <a:srgbClr val="C00000"/>
                </a:solidFill>
                <a:latin typeface="Cambria" pitchFamily="18" charset="0"/>
              </a:rPr>
              <a:t>NOI</a:t>
            </a:r>
            <a:r>
              <a:rPr lang="it-IT" sz="100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it-IT" sz="7000" i="1" dirty="0" smtClean="0">
                <a:solidFill>
                  <a:schemeClr val="bg1"/>
                </a:solidFill>
                <a:latin typeface="Cambria" pitchFamily="18" charset="0"/>
              </a:rPr>
              <a:t>siamo la </a:t>
            </a:r>
            <a:r>
              <a:rPr lang="it-IT" sz="10000" b="1" dirty="0" smtClean="0">
                <a:solidFill>
                  <a:srgbClr val="C00000"/>
                </a:solidFill>
                <a:latin typeface="Cambria" pitchFamily="18" charset="0"/>
              </a:rPr>
              <a:t>CISL</a:t>
            </a:r>
            <a:r>
              <a:rPr lang="it-IT" sz="7000" i="1" dirty="0" smtClean="0">
                <a:latin typeface="Cambria" pitchFamily="18" charset="0"/>
              </a:rPr>
              <a:t>  </a:t>
            </a:r>
            <a:endParaRPr lang="it-IT" sz="7000" b="1" dirty="0">
              <a:latin typeface="Cambria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293096"/>
            <a:ext cx="172819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mbria" pitchFamily="18" charset="0"/>
              </a:rPr>
              <a:t>Nando PELLEGRINO</a:t>
            </a:r>
            <a:endParaRPr lang="it-IT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415808" y="4293096"/>
            <a:ext cx="172819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mbria" pitchFamily="18" charset="0"/>
              </a:rPr>
              <a:t>Roberto BERTOLINO</a:t>
            </a:r>
            <a:endParaRPr lang="it-IT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3" name="Pagina iniziale 12">
            <a:hlinkClick r:id="rId4" action="ppaction://hlinksldjump" highlightClick="1"/>
          </p:cNvPr>
          <p:cNvSpPr/>
          <p:nvPr/>
        </p:nvSpPr>
        <p:spPr>
          <a:xfrm>
            <a:off x="8604448" y="630932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paura-77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4517" cy="685800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</p:spPr>
        <p:txBody>
          <a:bodyPr>
            <a:noAutofit/>
          </a:bodyPr>
          <a:lstStyle/>
          <a:p>
            <a:r>
              <a:rPr lang="it-IT" sz="5500" b="1" dirty="0" smtClean="0">
                <a:solidFill>
                  <a:schemeClr val="bg1"/>
                </a:solidFill>
                <a:latin typeface="Cambria" pitchFamily="18" charset="0"/>
              </a:rPr>
              <a:t>COME CAMBIA IL MONDO …</a:t>
            </a:r>
            <a:endParaRPr lang="it-IT" sz="55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" name="Immagine 9" descr="bandieraCin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660" y="3069792"/>
            <a:ext cx="4327556" cy="287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Us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34424">
            <a:off x="4986816" y="1472181"/>
            <a:ext cx="3762750" cy="3766753"/>
          </a:xfrm>
          <a:prstGeom prst="rect">
            <a:avLst/>
          </a:prstGeom>
        </p:spPr>
      </p:pic>
      <p:pic>
        <p:nvPicPr>
          <p:cNvPr id="8" name="Immagine 7" descr="trum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1970" y="2376264"/>
            <a:ext cx="3381840" cy="4509120"/>
          </a:xfrm>
          <a:prstGeom prst="rect">
            <a:avLst/>
          </a:prstGeom>
        </p:spPr>
      </p:pic>
      <p:pic>
        <p:nvPicPr>
          <p:cNvPr id="9" name="Immagine 8" descr="Xi_Jinpin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2348880"/>
            <a:ext cx="3402378" cy="4536504"/>
          </a:xfrm>
          <a:prstGeom prst="rect">
            <a:avLst/>
          </a:prstGeom>
        </p:spPr>
      </p:pic>
      <p:sp>
        <p:nvSpPr>
          <p:cNvPr id="12" name="Titolo 5"/>
          <p:cNvSpPr txBox="1">
            <a:spLocks/>
          </p:cNvSpPr>
          <p:nvPr/>
        </p:nvSpPr>
        <p:spPr>
          <a:xfrm>
            <a:off x="107504" y="1853952"/>
            <a:ext cx="1728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Libero mercato</a:t>
            </a:r>
            <a:endParaRPr kumimoji="0" lang="it-IT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3" name="Titolo 5"/>
          <p:cNvSpPr txBox="1">
            <a:spLocks/>
          </p:cNvSpPr>
          <p:nvPr/>
        </p:nvSpPr>
        <p:spPr>
          <a:xfrm>
            <a:off x="7020272" y="3645024"/>
            <a:ext cx="2051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500" b="1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A</a:t>
            </a:r>
            <a:r>
              <a:rPr kumimoji="0" lang="it-IT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utarchia</a:t>
            </a:r>
            <a:endParaRPr kumimoji="0" lang="it-IT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4" name="Pagina iniziale 13">
            <a:hlinkClick r:id="rId7" action="ppaction://hlinksldjump" highlightClick="1"/>
          </p:cNvPr>
          <p:cNvSpPr/>
          <p:nvPr/>
        </p:nvSpPr>
        <p:spPr>
          <a:xfrm>
            <a:off x="8604448" y="630932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olo 5"/>
          <p:cNvSpPr txBox="1">
            <a:spLocks/>
          </p:cNvSpPr>
          <p:nvPr/>
        </p:nvSpPr>
        <p:spPr>
          <a:xfrm>
            <a:off x="0" y="476672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900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t</a:t>
            </a:r>
            <a:r>
              <a:rPr lang="it-IT" sz="2900" i="1" noProof="0" dirty="0" err="1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ra</a:t>
            </a:r>
            <a:r>
              <a:rPr lang="it-IT" sz="2900" i="1" noProof="0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la paura per lo straniero e cambi di paradigma …</a:t>
            </a:r>
            <a:endParaRPr kumimoji="0" lang="it-IT" sz="290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itolo 5"/>
          <p:cNvSpPr txBox="1">
            <a:spLocks/>
          </p:cNvSpPr>
          <p:nvPr/>
        </p:nvSpPr>
        <p:spPr>
          <a:xfrm>
            <a:off x="-36512" y="3078088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Apertura verso il mondo</a:t>
            </a:r>
            <a:endParaRPr kumimoji="0" lang="it-IT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8" name="Titolo 5"/>
          <p:cNvSpPr txBox="1">
            <a:spLocks/>
          </p:cNvSpPr>
          <p:nvPr/>
        </p:nvSpPr>
        <p:spPr>
          <a:xfrm>
            <a:off x="7092280" y="4581128"/>
            <a:ext cx="2051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500" b="1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Chiusura al mondo</a:t>
            </a:r>
            <a:endParaRPr kumimoji="0" lang="it-IT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/>
          <p:cNvSpPr/>
          <p:nvPr/>
        </p:nvSpPr>
        <p:spPr>
          <a:xfrm>
            <a:off x="1619672" y="1340768"/>
            <a:ext cx="936104" cy="129614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2708920"/>
            <a:ext cx="2736304" cy="93610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noProof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PATTO TRA GENERAZIONI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it-IT" sz="5000" b="1" dirty="0" smtClean="0">
                <a:solidFill>
                  <a:schemeClr val="bg1"/>
                </a:solidFill>
                <a:latin typeface="Cambria" pitchFamily="18" charset="0"/>
              </a:rPr>
              <a:t>NO LAVORO NO PENSIONI</a:t>
            </a:r>
            <a:endParaRPr lang="it-IT" sz="5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" name="Immagine 5" descr="jobs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5065"/>
            <a:ext cx="4679504" cy="266429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44008" y="4799474"/>
            <a:ext cx="3168352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  <a:latin typeface="Cambria" pitchFamily="18" charset="0"/>
              </a:rPr>
              <a:t>36,5% </a:t>
            </a:r>
            <a:r>
              <a:rPr lang="it-IT" sz="2500" b="1" dirty="0" smtClean="0">
                <a:latin typeface="Cambria" pitchFamily="18" charset="0"/>
              </a:rPr>
              <a:t>DEI GIOVANI E’ DISOCCUPATO</a:t>
            </a:r>
            <a:endParaRPr lang="it-IT" sz="2500" b="1" dirty="0">
              <a:latin typeface="Cambri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48064" y="5805264"/>
            <a:ext cx="3744416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  <a:latin typeface="Cambria" pitchFamily="18" charset="0"/>
              </a:rPr>
              <a:t>28,7% </a:t>
            </a:r>
            <a:r>
              <a:rPr lang="it-IT" sz="2500" b="1" dirty="0" smtClean="0">
                <a:latin typeface="Cambria" pitchFamily="18" charset="0"/>
              </a:rPr>
              <a:t>DEGLI ITALIANI           A RISCHIO POVERTA’</a:t>
            </a:r>
            <a:endParaRPr lang="it-IT" sz="2500" b="1" dirty="0">
              <a:latin typeface="Cambria" pitchFamily="18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211960" y="5015498"/>
            <a:ext cx="576064" cy="5760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it-IT" sz="37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Ovale 11"/>
          <p:cNvSpPr/>
          <p:nvPr/>
        </p:nvSpPr>
        <p:spPr>
          <a:xfrm>
            <a:off x="4716016" y="5949280"/>
            <a:ext cx="576064" cy="5760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it-IT" sz="37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Immagine 12" descr="patt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268760"/>
            <a:ext cx="5469607" cy="32480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292080" y="4221088"/>
            <a:ext cx="295232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500" b="1" dirty="0" smtClean="0">
                <a:latin typeface="Cambria" pitchFamily="18" charset="0"/>
              </a:rPr>
              <a:t> DRAMMA OVER50</a:t>
            </a:r>
            <a:endParaRPr lang="it-IT" sz="2500" b="1" dirty="0">
              <a:latin typeface="Cambria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4788024" y="4149080"/>
            <a:ext cx="576064" cy="5760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it-IT" sz="37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Pagina iniziale 14">
            <a:hlinkClick r:id="rId4" action="ppaction://hlinksldjump" highlightClick="1"/>
          </p:cNvPr>
          <p:cNvSpPr/>
          <p:nvPr/>
        </p:nvSpPr>
        <p:spPr>
          <a:xfrm>
            <a:off x="0" y="6381328"/>
            <a:ext cx="611560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mani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412776"/>
            <a:ext cx="5112568" cy="5112568"/>
          </a:xfrm>
          <a:prstGeom prst="rect">
            <a:avLst/>
          </a:prstGeom>
        </p:spPr>
      </p:pic>
      <p:sp>
        <p:nvSpPr>
          <p:cNvPr id="7" name="Freccia in giù 6"/>
          <p:cNvSpPr/>
          <p:nvPr/>
        </p:nvSpPr>
        <p:spPr>
          <a:xfrm rot="2200454">
            <a:off x="1813484" y="906437"/>
            <a:ext cx="648072" cy="1674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19597016">
            <a:off x="7350746" y="812863"/>
            <a:ext cx="648072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29614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it-IT" sz="4500" b="1" dirty="0" smtClean="0">
                <a:solidFill>
                  <a:srgbClr val="C00000"/>
                </a:solidFill>
                <a:latin typeface="Cambria" pitchFamily="18" charset="0"/>
              </a:rPr>
              <a:t>RAPPRESENTARE</a:t>
            </a:r>
            <a:r>
              <a:rPr lang="it-IT" sz="4500" dirty="0" smtClean="0">
                <a:latin typeface="Cambria" pitchFamily="18" charset="0"/>
              </a:rPr>
              <a:t> </a:t>
            </a:r>
            <a:r>
              <a:rPr lang="it-IT" sz="4500" i="1" dirty="0" smtClean="0">
                <a:latin typeface="Cambria" pitchFamily="18" charset="0"/>
              </a:rPr>
              <a:t>ed              essere </a:t>
            </a:r>
            <a:r>
              <a:rPr lang="it-IT" sz="4500" b="1" dirty="0" smtClean="0">
                <a:solidFill>
                  <a:srgbClr val="006600"/>
                </a:solidFill>
                <a:latin typeface="Cambria" pitchFamily="18" charset="0"/>
              </a:rPr>
              <a:t>RAPPRESENTATI</a:t>
            </a:r>
            <a:endParaRPr lang="it-IT" sz="4500" b="1" dirty="0">
              <a:solidFill>
                <a:srgbClr val="006600"/>
              </a:solidFill>
              <a:latin typeface="Cambria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95536" y="5589240"/>
            <a:ext cx="17281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5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5657671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smtClean="0">
                <a:solidFill>
                  <a:schemeClr val="bg1"/>
                </a:solidFill>
              </a:rPr>
              <a:t>Noi dirigenti ed attivisti</a:t>
            </a:r>
            <a:endParaRPr lang="it-IT" sz="2500" dirty="0">
              <a:solidFill>
                <a:schemeClr val="bg1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1331640" y="4581128"/>
            <a:ext cx="0" cy="864096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1187624" y="458112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251520" y="2492896"/>
            <a:ext cx="180020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5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79512" y="2411303"/>
            <a:ext cx="187220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500" dirty="0" smtClean="0">
                <a:solidFill>
                  <a:schemeClr val="bg1"/>
                </a:solidFill>
              </a:rPr>
              <a:t>i nostri</a:t>
            </a:r>
          </a:p>
          <a:p>
            <a:pPr algn="ctr"/>
            <a:r>
              <a:rPr lang="it-IT" sz="4500" dirty="0" smtClean="0">
                <a:solidFill>
                  <a:srgbClr val="FFC000"/>
                </a:solidFill>
              </a:rPr>
              <a:t>18.515</a:t>
            </a:r>
          </a:p>
          <a:p>
            <a:pPr algn="ctr"/>
            <a:r>
              <a:rPr lang="it-IT" sz="4500" dirty="0" smtClean="0">
                <a:solidFill>
                  <a:schemeClr val="bg1"/>
                </a:solidFill>
              </a:rPr>
              <a:t>iscritti</a:t>
            </a:r>
            <a:endParaRPr lang="it-IT" sz="4500" dirty="0">
              <a:solidFill>
                <a:schemeClr val="bg1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8100392" y="3645024"/>
            <a:ext cx="0" cy="648072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7947992" y="3636640"/>
            <a:ext cx="8384" cy="656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7092280" y="2708920"/>
            <a:ext cx="187220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7092280" y="2708920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>
                <a:solidFill>
                  <a:schemeClr val="bg1"/>
                </a:solidFill>
              </a:rPr>
              <a:t>CUNEO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020272" y="4437112"/>
            <a:ext cx="194421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948264" y="4444370"/>
            <a:ext cx="2160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>
                <a:solidFill>
                  <a:schemeClr val="bg1"/>
                </a:solidFill>
              </a:rPr>
              <a:t>TORINO</a:t>
            </a:r>
            <a:endParaRPr lang="it-IT" sz="4500" dirty="0">
              <a:solidFill>
                <a:schemeClr val="bg1"/>
              </a:solidFill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8172400" y="5229200"/>
            <a:ext cx="0" cy="648072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 flipV="1">
            <a:off x="8020000" y="5220816"/>
            <a:ext cx="8384" cy="656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6948264" y="5949280"/>
            <a:ext cx="201622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7164288" y="5805264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>
                <a:solidFill>
                  <a:schemeClr val="bg1"/>
                </a:solidFill>
              </a:rPr>
              <a:t>ROMA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33" name="Pagina iniziale 32">
            <a:hlinkClick r:id="rId3" action="ppaction://hlinksldjump" highlightClick="1"/>
          </p:cNvPr>
          <p:cNvSpPr/>
          <p:nvPr/>
        </p:nvSpPr>
        <p:spPr>
          <a:xfrm>
            <a:off x="4499992" y="2492896"/>
            <a:ext cx="504056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899592" y="3312567"/>
            <a:ext cx="77048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900" i="1" dirty="0" smtClean="0">
                <a:latin typeface="Cambria" pitchFamily="18" charset="0"/>
              </a:rPr>
              <a:t>Finalmente ! </a:t>
            </a:r>
            <a:r>
              <a:rPr lang="it-IT" sz="3900" b="1" i="1" dirty="0" smtClean="0">
                <a:solidFill>
                  <a:srgbClr val="C00000"/>
                </a:solidFill>
                <a:latin typeface="Cambria" pitchFamily="18" charset="0"/>
              </a:rPr>
              <a:t>Dopo quasi 10 anni </a:t>
            </a:r>
            <a:r>
              <a:rPr lang="it-IT" sz="3900" i="1" dirty="0" smtClean="0">
                <a:latin typeface="Cambria" pitchFamily="18" charset="0"/>
              </a:rPr>
              <a:t>…</a:t>
            </a:r>
          </a:p>
        </p:txBody>
      </p:sp>
      <p:sp>
        <p:nvSpPr>
          <p:cNvPr id="9" name="Ovale 8"/>
          <p:cNvSpPr/>
          <p:nvPr/>
        </p:nvSpPr>
        <p:spPr>
          <a:xfrm>
            <a:off x="467544" y="4122078"/>
            <a:ext cx="504056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  <a:latin typeface="Cambria" pitchFamily="18" charset="0"/>
              </a:rPr>
              <a:t>1</a:t>
            </a:r>
            <a:endParaRPr lang="it-IT" sz="2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467544" y="4698142"/>
            <a:ext cx="504056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it-IT" sz="2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67544" y="5274206"/>
            <a:ext cx="504056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</a:rPr>
              <a:t>3</a:t>
            </a:r>
            <a:endParaRPr lang="it-IT" sz="2500" b="1" dirty="0">
              <a:solidFill>
                <a:srgbClr val="C0000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467544" y="5850270"/>
            <a:ext cx="504056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500" b="1" dirty="0" smtClean="0">
                <a:solidFill>
                  <a:srgbClr val="C00000"/>
                </a:solidFill>
              </a:rPr>
              <a:t>4</a:t>
            </a:r>
            <a:endParaRPr lang="it-IT" sz="2500" b="1" dirty="0">
              <a:solidFill>
                <a:srgbClr val="C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971600" y="4077072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i="1" dirty="0" smtClean="0">
                <a:latin typeface="Cambria" pitchFamily="18" charset="0"/>
              </a:rPr>
              <a:t>dal</a:t>
            </a:r>
            <a:r>
              <a:rPr lang="it-IT" sz="2500" b="1" i="1" dirty="0" smtClean="0">
                <a:solidFill>
                  <a:srgbClr val="C00000"/>
                </a:solidFill>
                <a:latin typeface="Cambria" pitchFamily="18" charset="0"/>
              </a:rPr>
              <a:t> 2017</a:t>
            </a:r>
            <a:r>
              <a:rPr lang="it-IT" sz="2500" i="1" dirty="0" smtClean="0">
                <a:latin typeface="Cambria" pitchFamily="18" charset="0"/>
              </a:rPr>
              <a:t>,</a:t>
            </a:r>
            <a:r>
              <a:rPr lang="it-IT" sz="2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it-IT" sz="2500" i="1" dirty="0" smtClean="0">
                <a:latin typeface="Cambria" pitchFamily="18" charset="0"/>
              </a:rPr>
              <a:t>estensione 14esima (importi e fasce di reddito)</a:t>
            </a:r>
            <a:endParaRPr lang="it-IT" sz="2500" i="1" dirty="0">
              <a:latin typeface="Cambria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71600" y="4698142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i="1" dirty="0" smtClean="0">
                <a:latin typeface="Cambria" pitchFamily="18" charset="0"/>
              </a:rPr>
              <a:t>dal </a:t>
            </a:r>
            <a:r>
              <a:rPr lang="it-IT" sz="2500" b="1" i="1" dirty="0" smtClean="0">
                <a:solidFill>
                  <a:srgbClr val="C00000"/>
                </a:solidFill>
                <a:latin typeface="Cambria" pitchFamily="18" charset="0"/>
              </a:rPr>
              <a:t>2017</a:t>
            </a:r>
            <a:r>
              <a:rPr lang="it-IT" sz="2500" i="1" dirty="0" smtClean="0">
                <a:latin typeface="Cambria" pitchFamily="18" charset="0"/>
              </a:rPr>
              <a:t>, innalzamento della no </a:t>
            </a:r>
            <a:r>
              <a:rPr lang="it-IT" sz="2500" i="1" dirty="0" err="1" smtClean="0">
                <a:latin typeface="Cambria" pitchFamily="18" charset="0"/>
              </a:rPr>
              <a:t>tax-area</a:t>
            </a:r>
            <a:r>
              <a:rPr lang="it-IT" sz="2500" i="1" dirty="0" smtClean="0">
                <a:latin typeface="Cambria" pitchFamily="18" charset="0"/>
              </a:rPr>
              <a:t> a 8.125 euro</a:t>
            </a:r>
            <a:endParaRPr lang="it-IT" sz="2500" i="1" dirty="0">
              <a:latin typeface="Cambria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971600" y="5274206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i="1" dirty="0" smtClean="0">
                <a:latin typeface="Cambria" pitchFamily="18" charset="0"/>
              </a:rPr>
              <a:t>dal </a:t>
            </a:r>
            <a:r>
              <a:rPr lang="it-IT" sz="2500" b="1" i="1" dirty="0" smtClean="0">
                <a:solidFill>
                  <a:srgbClr val="C00000"/>
                </a:solidFill>
                <a:latin typeface="Cambria" pitchFamily="18" charset="0"/>
              </a:rPr>
              <a:t>2019</a:t>
            </a:r>
            <a:r>
              <a:rPr lang="it-IT" sz="2500" i="1" dirty="0" smtClean="0">
                <a:latin typeface="Cambria" pitchFamily="18" charset="0"/>
              </a:rPr>
              <a:t>, rivalutazione base di calcolo delle pensioni</a:t>
            </a:r>
            <a:endParaRPr lang="it-IT" sz="2500" i="1" dirty="0">
              <a:latin typeface="Cambria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71600" y="5850270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i="1" dirty="0" smtClean="0">
                <a:latin typeface="Cambria" pitchFamily="18" charset="0"/>
              </a:rPr>
              <a:t>dal </a:t>
            </a:r>
            <a:r>
              <a:rPr lang="it-IT" sz="2500" b="1" i="1" dirty="0" smtClean="0">
                <a:solidFill>
                  <a:srgbClr val="C00000"/>
                </a:solidFill>
                <a:latin typeface="Cambria" pitchFamily="18" charset="0"/>
              </a:rPr>
              <a:t>2019</a:t>
            </a:r>
            <a:r>
              <a:rPr lang="it-IT" sz="2500" i="1" dirty="0" smtClean="0">
                <a:latin typeface="Cambria" pitchFamily="18" charset="0"/>
              </a:rPr>
              <a:t>, ritorno al meccanismo previsto dalle legge 388</a:t>
            </a:r>
            <a:endParaRPr lang="it-IT" sz="2500" i="1" dirty="0">
              <a:latin typeface="Cambria" pitchFamily="18" charset="0"/>
            </a:endParaRPr>
          </a:p>
        </p:txBody>
      </p:sp>
      <p:sp>
        <p:nvSpPr>
          <p:cNvPr id="18" name="Pagina iniziale 17">
            <a:hlinkClick r:id="rId2" action="ppaction://hlinksldjump" highlightClick="1"/>
          </p:cNvPr>
          <p:cNvSpPr/>
          <p:nvPr/>
        </p:nvSpPr>
        <p:spPr>
          <a:xfrm>
            <a:off x="8748464" y="6381328"/>
            <a:ext cx="395536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tavolo28sett20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33718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24" y="2574032"/>
            <a:ext cx="3600400" cy="78296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it-IT" sz="3000" b="1" dirty="0" smtClean="0">
                <a:solidFill>
                  <a:schemeClr val="bg1"/>
                </a:solidFill>
                <a:latin typeface="Cambria" pitchFamily="18" charset="0"/>
              </a:rPr>
              <a:t>28 settembre 2016</a:t>
            </a:r>
            <a:endParaRPr lang="it-IT" sz="3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816424" y="2574032"/>
            <a:ext cx="5148064" cy="78296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4 risultati</a:t>
            </a:r>
            <a:r>
              <a:rPr kumimoji="0" lang="it-IT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it-IT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per i </a:t>
            </a:r>
            <a:r>
              <a:rPr kumimoji="0" lang="it-IT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PENSIONATI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5500" dirty="0" smtClean="0">
                <a:latin typeface="Cambria" pitchFamily="18" charset="0"/>
              </a:rPr>
              <a:t>I SERVIZI </a:t>
            </a:r>
            <a:r>
              <a:rPr lang="it-IT" sz="5500" b="1" u="sng" dirty="0" smtClean="0">
                <a:solidFill>
                  <a:srgbClr val="C00000"/>
                </a:solidFill>
                <a:latin typeface="Cambria" pitchFamily="18" charset="0"/>
              </a:rPr>
              <a:t>DELLA</a:t>
            </a:r>
            <a:r>
              <a:rPr lang="it-IT" sz="5500" dirty="0" smtClean="0">
                <a:latin typeface="Cambria" pitchFamily="18" charset="0"/>
              </a:rPr>
              <a:t> CISL</a:t>
            </a:r>
            <a:br>
              <a:rPr lang="it-IT" sz="5500" dirty="0" smtClean="0">
                <a:latin typeface="Cambria" pitchFamily="18" charset="0"/>
              </a:rPr>
            </a:br>
            <a:r>
              <a:rPr lang="it-IT" sz="5500" b="1" u="sng" dirty="0" smtClean="0">
                <a:solidFill>
                  <a:srgbClr val="C00000"/>
                </a:solidFill>
                <a:latin typeface="Cambria" pitchFamily="18" charset="0"/>
              </a:rPr>
              <a:t>RISPONDONO</a:t>
            </a:r>
            <a:r>
              <a:rPr lang="it-IT" sz="5500" dirty="0" smtClean="0">
                <a:latin typeface="Cambria" pitchFamily="18" charset="0"/>
              </a:rPr>
              <a:t> ALLA CISL</a:t>
            </a:r>
            <a:endParaRPr lang="it-IT" sz="5500" dirty="0">
              <a:latin typeface="Cambria" pitchFamily="18" charset="0"/>
            </a:endParaRPr>
          </a:p>
        </p:txBody>
      </p:sp>
      <p:pic>
        <p:nvPicPr>
          <p:cNvPr id="5" name="Immagine 4" descr="CA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484784"/>
            <a:ext cx="1965599" cy="1957951"/>
          </a:xfrm>
          <a:prstGeom prst="rect">
            <a:avLst/>
          </a:prstGeom>
        </p:spPr>
      </p:pic>
      <p:pic>
        <p:nvPicPr>
          <p:cNvPr id="6" name="Immagine 5" descr="inas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44824"/>
            <a:ext cx="2673362" cy="1286154"/>
          </a:xfrm>
          <a:prstGeom prst="rect">
            <a:avLst/>
          </a:prstGeom>
        </p:spPr>
      </p:pic>
      <p:sp>
        <p:nvSpPr>
          <p:cNvPr id="9" name="Freccia curva 8"/>
          <p:cNvSpPr/>
          <p:nvPr/>
        </p:nvSpPr>
        <p:spPr>
          <a:xfrm rot="10800000">
            <a:off x="5940152" y="3501008"/>
            <a:ext cx="2088232" cy="23762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urva 9"/>
          <p:cNvSpPr/>
          <p:nvPr/>
        </p:nvSpPr>
        <p:spPr>
          <a:xfrm rot="5400000">
            <a:off x="3815916" y="1808820"/>
            <a:ext cx="1584176" cy="23762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Arrotonda angolo diagonale rettangolo 10"/>
          <p:cNvSpPr/>
          <p:nvPr/>
        </p:nvSpPr>
        <p:spPr>
          <a:xfrm>
            <a:off x="827584" y="3861048"/>
            <a:ext cx="5112568" cy="1296144"/>
          </a:xfrm>
          <a:prstGeom prst="round2Diag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rgbClr val="C00000"/>
                </a:solidFill>
                <a:latin typeface="Cambria" pitchFamily="18" charset="0"/>
              </a:rPr>
              <a:t>I responsabili dei servizi Cisl </a:t>
            </a:r>
            <a:r>
              <a:rPr lang="it-IT" i="1" dirty="0" smtClean="0">
                <a:solidFill>
                  <a:schemeClr val="bg1"/>
                </a:solidFill>
                <a:latin typeface="Cambria" pitchFamily="18" charset="0"/>
              </a:rPr>
              <a:t>sul piano politico operativo </a:t>
            </a:r>
            <a:r>
              <a:rPr lang="it-IT" b="1" i="1" dirty="0" smtClean="0">
                <a:solidFill>
                  <a:srgbClr val="C00000"/>
                </a:solidFill>
                <a:latin typeface="Cambria" pitchFamily="18" charset="0"/>
              </a:rPr>
              <a:t>devono rispondere  al Segretario Generale della Cisl.  </a:t>
            </a:r>
            <a:r>
              <a:rPr lang="it-IT" i="1" dirty="0" smtClean="0">
                <a:solidFill>
                  <a:schemeClr val="bg1"/>
                </a:solidFill>
                <a:latin typeface="Cambria" pitchFamily="18" charset="0"/>
              </a:rPr>
              <a:t>Manca una regia politica locale in grado di governare i servizi sul territorio.</a:t>
            </a:r>
            <a:endParaRPr lang="it-IT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539552" y="3645024"/>
            <a:ext cx="504056" cy="5040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latin typeface="Cambria" pitchFamily="18" charset="0"/>
              </a:rPr>
              <a:t>A</a:t>
            </a:r>
            <a:endParaRPr lang="it-IT" sz="2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907704" y="3573016"/>
            <a:ext cx="2232248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latin typeface="Cambria" pitchFamily="18" charset="0"/>
              </a:rPr>
              <a:t>TESTA LOCALE</a:t>
            </a:r>
            <a:endParaRPr lang="it-IT" sz="2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Arrotonda angolo diagonale rettangolo 13"/>
          <p:cNvSpPr/>
          <p:nvPr/>
        </p:nvSpPr>
        <p:spPr>
          <a:xfrm>
            <a:off x="899592" y="5589240"/>
            <a:ext cx="4896544" cy="891480"/>
          </a:xfrm>
          <a:prstGeom prst="round2Diag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smtClean="0">
                <a:solidFill>
                  <a:schemeClr val="bg1"/>
                </a:solidFill>
                <a:latin typeface="Cambria" pitchFamily="18" charset="0"/>
              </a:rPr>
              <a:t>Occorre semplificare, facilitare gli iscritti. Si deve lavorare per sviluppare la figura                                        dell’</a:t>
            </a:r>
            <a:r>
              <a:rPr lang="it-IT" b="1" i="1" dirty="0" smtClean="0">
                <a:solidFill>
                  <a:srgbClr val="C00000"/>
                </a:solidFill>
                <a:latin typeface="Cambria" pitchFamily="18" charset="0"/>
              </a:rPr>
              <a:t>operatore dei servizi polivalente</a:t>
            </a:r>
            <a:r>
              <a:rPr lang="it-IT" i="1" dirty="0" smtClean="0">
                <a:solidFill>
                  <a:schemeClr val="bg1"/>
                </a:solidFill>
                <a:latin typeface="Cambria" pitchFamily="18" charset="0"/>
              </a:rPr>
              <a:t>.</a:t>
            </a:r>
            <a:endParaRPr lang="it-IT" b="1" i="1" u="sng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467544" y="5328592"/>
            <a:ext cx="504056" cy="5040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latin typeface="Cambria" pitchFamily="18" charset="0"/>
              </a:rPr>
              <a:t>B</a:t>
            </a:r>
            <a:endParaRPr lang="it-IT" sz="2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03648" y="5229200"/>
            <a:ext cx="3240360" cy="3600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  <a:latin typeface="Cambria" pitchFamily="18" charset="0"/>
              </a:rPr>
              <a:t>MODELLO INTEGRATO</a:t>
            </a:r>
            <a:endParaRPr lang="it-IT" sz="2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7" name="Pagina iniziale 16">
            <a:hlinkClick r:id="rId4" action="ppaction://hlinksldjump" highlightClick="1"/>
          </p:cNvPr>
          <p:cNvSpPr/>
          <p:nvPr/>
        </p:nvSpPr>
        <p:spPr>
          <a:xfrm>
            <a:off x="8748464" y="6525344"/>
            <a:ext cx="395536" cy="3326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640960" cy="1008112"/>
          </a:xfrm>
        </p:spPr>
        <p:txBody>
          <a:bodyPr>
            <a:noAutofit/>
          </a:bodyPr>
          <a:lstStyle/>
          <a:p>
            <a:r>
              <a:rPr lang="it-IT" sz="4500" b="1" u="sng" dirty="0" smtClean="0">
                <a:solidFill>
                  <a:srgbClr val="C00000"/>
                </a:solidFill>
                <a:latin typeface="Cambria" pitchFamily="18" charset="0"/>
              </a:rPr>
              <a:t>PROSSIMITA</a:t>
            </a:r>
            <a:r>
              <a:rPr lang="it-IT" sz="3700" b="1" u="sng" dirty="0" smtClean="0">
                <a:solidFill>
                  <a:srgbClr val="C00000"/>
                </a:solidFill>
                <a:latin typeface="Cambria" pitchFamily="18" charset="0"/>
              </a:rPr>
              <a:t>’</a:t>
            </a:r>
            <a:r>
              <a:rPr lang="it-IT" sz="3700" u="sng" dirty="0" smtClean="0">
                <a:latin typeface="Cambria" pitchFamily="18" charset="0"/>
              </a:rPr>
              <a:t> </a:t>
            </a:r>
            <a:r>
              <a:rPr lang="it-IT" sz="3700" dirty="0" smtClean="0">
                <a:latin typeface="Cambria" pitchFamily="18" charset="0"/>
              </a:rPr>
              <a:t>E’ STARE TRA LA GENTE</a:t>
            </a:r>
            <a:endParaRPr lang="it-IT" sz="3700" dirty="0">
              <a:latin typeface="Cambria" pitchFamily="18" charset="0"/>
            </a:endParaRPr>
          </a:p>
        </p:txBody>
      </p:sp>
      <p:pic>
        <p:nvPicPr>
          <p:cNvPr id="4" name="Immagine 3" descr="lage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268760"/>
            <a:ext cx="6984776" cy="3024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Freccia curva 5"/>
          <p:cNvSpPr/>
          <p:nvPr/>
        </p:nvSpPr>
        <p:spPr>
          <a:xfrm rot="10800000">
            <a:off x="7812360" y="1124744"/>
            <a:ext cx="827584" cy="50405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372200" y="5661248"/>
            <a:ext cx="136815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300" dirty="0" smtClean="0">
                <a:latin typeface="Cambria" pitchFamily="18" charset="0"/>
              </a:rPr>
              <a:t>SEDI</a:t>
            </a:r>
            <a:endParaRPr lang="it-IT" sz="3300" dirty="0">
              <a:latin typeface="Cambria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635896" y="5661248"/>
            <a:ext cx="1944216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300" dirty="0" smtClean="0">
                <a:latin typeface="Cambria" pitchFamily="18" charset="0"/>
              </a:rPr>
              <a:t>RECAPITI</a:t>
            </a:r>
            <a:endParaRPr lang="it-IT" sz="3300" dirty="0">
              <a:latin typeface="Cambria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79512" y="5661248"/>
            <a:ext cx="3096344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300" dirty="0" smtClean="0">
                <a:latin typeface="Cambria" pitchFamily="18" charset="0"/>
              </a:rPr>
              <a:t>TRA LA GENTE</a:t>
            </a:r>
            <a:endParaRPr lang="it-IT" sz="3300" dirty="0">
              <a:latin typeface="Cambria" pitchFamily="18" charset="0"/>
            </a:endParaRPr>
          </a:p>
        </p:txBody>
      </p:sp>
      <p:sp>
        <p:nvSpPr>
          <p:cNvPr id="15" name="Freccia circolare in su 14"/>
          <p:cNvSpPr/>
          <p:nvPr/>
        </p:nvSpPr>
        <p:spPr>
          <a:xfrm rot="10800000">
            <a:off x="4716016" y="4941167"/>
            <a:ext cx="2808312" cy="7200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ircolare in su 15"/>
          <p:cNvSpPr/>
          <p:nvPr/>
        </p:nvSpPr>
        <p:spPr>
          <a:xfrm rot="10800000">
            <a:off x="1187624" y="4941167"/>
            <a:ext cx="3024336" cy="72007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curva 16"/>
          <p:cNvSpPr/>
          <p:nvPr/>
        </p:nvSpPr>
        <p:spPr>
          <a:xfrm>
            <a:off x="395536" y="2492896"/>
            <a:ext cx="792088" cy="31683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403648" y="3861048"/>
            <a:ext cx="927720" cy="3516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00" b="1" dirty="0" smtClean="0">
                <a:solidFill>
                  <a:srgbClr val="C00000"/>
                </a:solidFill>
                <a:latin typeface="Cambria" pitchFamily="18" charset="0"/>
              </a:rPr>
              <a:t>PIAZZE</a:t>
            </a:r>
            <a:endParaRPr lang="it-IT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627784" y="3645024"/>
            <a:ext cx="1080120" cy="4952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00" b="1" dirty="0" smtClean="0">
                <a:solidFill>
                  <a:srgbClr val="C00000"/>
                </a:solidFill>
                <a:latin typeface="Cambria" pitchFamily="18" charset="0"/>
              </a:rPr>
              <a:t>CENTRI ANZIANI</a:t>
            </a:r>
            <a:endParaRPr lang="it-IT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 rot="21357848">
            <a:off x="6084168" y="3861048"/>
            <a:ext cx="1152128" cy="3516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00" b="1" dirty="0" smtClean="0">
                <a:solidFill>
                  <a:srgbClr val="C00000"/>
                </a:solidFill>
                <a:latin typeface="Cambria" pitchFamily="18" charset="0"/>
              </a:rPr>
              <a:t>MERCATI</a:t>
            </a:r>
            <a:endParaRPr lang="it-IT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 rot="779740">
            <a:off x="6732240" y="3429000"/>
            <a:ext cx="1440160" cy="3516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00" b="1" dirty="0" smtClean="0">
                <a:solidFill>
                  <a:srgbClr val="C00000"/>
                </a:solidFill>
                <a:latin typeface="Cambria" pitchFamily="18" charset="0"/>
              </a:rPr>
              <a:t>BOCCIOFILE</a:t>
            </a:r>
            <a:endParaRPr lang="it-IT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 rot="21142973">
            <a:off x="4230819" y="3854303"/>
            <a:ext cx="1008112" cy="3516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00" b="1" dirty="0" smtClean="0">
                <a:solidFill>
                  <a:srgbClr val="C00000"/>
                </a:solidFill>
                <a:latin typeface="Cambria" pitchFamily="18" charset="0"/>
              </a:rPr>
              <a:t>UNITRE</a:t>
            </a:r>
            <a:endParaRPr lang="it-IT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2087216" y="4365104"/>
            <a:ext cx="5221088" cy="50405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noProof="0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l’antica regola del “VIS a VIS”</a:t>
            </a:r>
            <a:endParaRPr kumimoji="0" lang="it-IT" sz="3000" b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4" name="Pagina iniziale 23">
            <a:hlinkClick r:id="rId3" action="ppaction://hlinksldjump" highlightClick="1"/>
          </p:cNvPr>
          <p:cNvSpPr/>
          <p:nvPr/>
        </p:nvSpPr>
        <p:spPr>
          <a:xfrm>
            <a:off x="8748464" y="6525344"/>
            <a:ext cx="395536" cy="3326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390</Words>
  <Application>Microsoft Office PowerPoint</Application>
  <PresentationFormat>Presentazione su schermo (4:3)</PresentationFormat>
  <Paragraphs>112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CONFEDERALITA’</vt:lpstr>
      <vt:lpstr>COME CAMBIA IL MONDO …</vt:lpstr>
      <vt:lpstr>NO LAVORO NO PENSIONI</vt:lpstr>
      <vt:lpstr>RAPPRESENTARE ed              essere RAPPRESENTATI</vt:lpstr>
      <vt:lpstr>28 settembre 2016</vt:lpstr>
      <vt:lpstr>I SERVIZI DELLA CISL RISPONDONO ALLA CISL</vt:lpstr>
      <vt:lpstr>PROSSIMITA’ E’ STARE TRA LA GENTE</vt:lpstr>
      <vt:lpstr>COMUNICAZIONE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SINDACALISTA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fnpredazione</dc:creator>
  <cp:lastModifiedBy>Excel GC</cp:lastModifiedBy>
  <cp:revision>114</cp:revision>
  <dcterms:created xsi:type="dcterms:W3CDTF">2017-02-23T15:19:14Z</dcterms:created>
  <dcterms:modified xsi:type="dcterms:W3CDTF">2017-03-16T19:38:10Z</dcterms:modified>
</cp:coreProperties>
</file>